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61" r:id="rId4"/>
    <p:sldId id="262" r:id="rId5"/>
    <p:sldId id="264" r:id="rId6"/>
    <p:sldId id="274" r:id="rId7"/>
    <p:sldId id="276" r:id="rId8"/>
    <p:sldId id="282" r:id="rId9"/>
    <p:sldId id="280" r:id="rId10"/>
    <p:sldId id="286" r:id="rId11"/>
    <p:sldId id="277" r:id="rId12"/>
    <p:sldId id="288" r:id="rId13"/>
    <p:sldId id="278" r:id="rId14"/>
    <p:sldId id="299" r:id="rId15"/>
    <p:sldId id="300" r:id="rId16"/>
    <p:sldId id="281" r:id="rId17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8F9"/>
    <a:srgbClr val="DC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09" autoAdjust="0"/>
    <p:restoredTop sz="94660"/>
  </p:normalViewPr>
  <p:slideViewPr>
    <p:cSldViewPr snapToGrid="0">
      <p:cViewPr>
        <p:scale>
          <a:sx n="100" d="100"/>
          <a:sy n="100" d="100"/>
        </p:scale>
        <p:origin x="1182" y="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95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845CD-B4B6-4F25-90C0-4AE7021B7B5F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709A7-D8AE-4748-AF61-5A6D22E746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694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1F214-24C9-435A-A383-A47C56D8DC15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2E6D8-73BC-4B6A-9B35-911DC8B25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58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88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86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6537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7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3992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348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688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5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8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0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51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1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78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8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55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4999" y="1295400"/>
            <a:ext cx="9908687" cy="250012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Материалы бюджетного  слушания по проекту бюджета на 2021 год</a:t>
            </a:r>
            <a:endParaRPr lang="ru-RU" sz="4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933507" y="5731099"/>
            <a:ext cx="4077143" cy="571808"/>
          </a:xfrm>
        </p:spPr>
        <p:txBody>
          <a:bodyPr>
            <a:noAutofit/>
          </a:bodyPr>
          <a:lstStyle/>
          <a:p>
            <a:pPr algn="r"/>
            <a:r>
              <a:rPr lang="ru-RU" sz="2300" dirty="0" smtClean="0">
                <a:solidFill>
                  <a:schemeClr val="tx1"/>
                </a:solidFill>
              </a:rPr>
              <a:t>19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smtClean="0">
                <a:solidFill>
                  <a:schemeClr val="tx1"/>
                </a:solidFill>
              </a:rPr>
              <a:t>июня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smtClean="0">
                <a:solidFill>
                  <a:schemeClr val="tx1"/>
                </a:solidFill>
              </a:rPr>
              <a:t>2020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smtClean="0">
                <a:solidFill>
                  <a:schemeClr val="tx1"/>
                </a:solidFill>
              </a:rPr>
              <a:t>года</a:t>
            </a:r>
            <a:endParaRPr lang="ru-RU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21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5093" y="222450"/>
            <a:ext cx="8911687" cy="12063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СОЦИАЛЬНОЕ ОБЕСПЕЧЕНИЕ </a:t>
            </a:r>
            <a:r>
              <a:rPr lang="ru-RU" sz="3200" b="1" dirty="0" smtClean="0">
                <a:solidFill>
                  <a:srgbClr val="002060"/>
                </a:solidFill>
              </a:rPr>
              <a:t/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– 700,0 </a:t>
            </a:r>
            <a:r>
              <a:rPr lang="ru-RU" sz="3200" b="1" dirty="0">
                <a:solidFill>
                  <a:srgbClr val="FF0000"/>
                </a:solidFill>
              </a:rPr>
              <a:t>ТЫС.СОМ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9581" y="1515414"/>
            <a:ext cx="10678982" cy="5065690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ЧАЭС,ДРА, </a:t>
            </a:r>
            <a:r>
              <a:rPr lang="ru-RU" sz="32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Баткенцы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			    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 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  <a:endParaRPr lang="ru-RU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Матпомощь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твердое топливо     	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150,0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  <a:endParaRPr lang="ru-RU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Последний звонок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	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30,0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сом</a:t>
            </a:r>
          </a:p>
          <a:p>
            <a:pPr lvl="0"/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День защиты детей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	 10,0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</a:p>
          <a:p>
            <a:pPr lvl="0"/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День матери                                     20,0тыс.сом</a:t>
            </a:r>
          </a:p>
          <a:p>
            <a:pPr lvl="0"/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8марта                                             30,0тыс.сом</a:t>
            </a:r>
            <a:endParaRPr lang="ru-RU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Оказание матпомощи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малоимущим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340,0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</a:p>
          <a:p>
            <a:pPr lvl="0"/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Путевки в детский лагерь                 50,0тыс.сом</a:t>
            </a:r>
          </a:p>
          <a:p>
            <a:pPr lvl="0"/>
            <a:endParaRPr lang="ru-RU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9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1715" y="326571"/>
            <a:ext cx="9762898" cy="99995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ЖИЛИЩНО-КОММУНАЛЬНОЕ</a:t>
            </a:r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ХОЗЯЙСТВО </a:t>
            </a:r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млн. 786 тыс. сом</a:t>
            </a:r>
            <a:endParaRPr lang="ru-RU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8171" y="1785257"/>
            <a:ext cx="9806441" cy="4125965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Заработная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плата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ЖКХ			785,5тыс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сом</a:t>
            </a:r>
          </a:p>
          <a:p>
            <a:pPr lvl="0"/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Социальный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фонд 	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135,5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Текущий ремонт зданий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160,0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 </a:t>
            </a:r>
            <a:endParaRPr lang="ru-RU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Озеленение					 			15,0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Освещение улиц 						 50,0 </a:t>
            </a:r>
            <a:r>
              <a:rPr lang="ru-RU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ru-RU" sz="32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Саночистка</a:t>
            </a:r>
            <a:r>
              <a:rPr lang="ru-RU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30,0 </a:t>
            </a:r>
            <a:r>
              <a:rPr lang="ru-RU" sz="28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тыс.сом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12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1715" y="326571"/>
            <a:ext cx="9762898" cy="9999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ЖИЛИЩНО-КОММУНАЛЬНОЕ</a:t>
            </a:r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ХОЗЯЙСТВО </a:t>
            </a:r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1 млн. 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786 </a:t>
            </a:r>
            <a:r>
              <a:rPr lang="ru-RU" sz="2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тыс.сом</a:t>
            </a:r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233377" y="1637414"/>
            <a:ext cx="10718218" cy="418365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Приобретение и строительство                	    200,0 </a:t>
            </a:r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</a:p>
          <a:p>
            <a:pPr lvl="0"/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Транспортные  расходы 								190,0 </a:t>
            </a:r>
            <a:r>
              <a:rPr lang="ru-RU" sz="28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тыс.сом</a:t>
            </a:r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риобретение матер. </a:t>
            </a:r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оборудования	         </a:t>
            </a:r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00,0 </a:t>
            </a:r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</a:p>
          <a:p>
            <a:pPr lvl="0"/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асходы </a:t>
            </a:r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прочие услуги 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         120,0 </a:t>
            </a:r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сом </a:t>
            </a:r>
            <a:endParaRPr lang="ru-RU" sz="28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None/>
            </a:pP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отстрел собак, 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дезинфекция, </a:t>
            </a:r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изготовление баннеров, заказ проектно-сметной документации)</a:t>
            </a:r>
          </a:p>
          <a:p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14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772" y="379412"/>
            <a:ext cx="9535884" cy="6122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КУЛЬТУРА И СПОРТ </a:t>
            </a:r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424,7 ТЫС.СОМ</a:t>
            </a:r>
            <a:endParaRPr lang="ru-RU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099" y="1502229"/>
            <a:ext cx="10612191" cy="440899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Командировочные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            100,0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сом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Прочие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		                                 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22,4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сом (долевой вклад в проекты, взнос за участие в соревнованиях спортсменов, оплата судей)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84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Жайыт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Комитет </a:t>
            </a:r>
            <a:b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-52,2 </a:t>
            </a:r>
            <a:r>
              <a:rPr lang="ru-RU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ru-RU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9800" y="2044700"/>
            <a:ext cx="10564812" cy="3866522"/>
          </a:xfrm>
        </p:spPr>
        <p:txBody>
          <a:bodyPr/>
          <a:lstStyle/>
          <a:p>
            <a:pPr lvl="0"/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на прочие услуги 					        </a:t>
            </a:r>
            <a:r>
              <a:rPr lang="ru-RU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52,2 тыс</a:t>
            </a:r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сом </a:t>
            </a:r>
          </a:p>
          <a:p>
            <a:pPr marL="0" lvl="0" indent="0">
              <a:buNone/>
            </a:pPr>
            <a:r>
              <a:rPr lang="ru-RU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(приобретение ГСМ, канцтоваров,</a:t>
            </a:r>
          </a:p>
          <a:p>
            <a:pPr marL="0" lvl="0" indent="0">
              <a:buNone/>
            </a:pPr>
            <a:r>
              <a:rPr lang="ru-RU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сено,корм</a:t>
            </a:r>
            <a:r>
              <a:rPr lang="ru-RU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лекарства для животных)</a:t>
            </a:r>
            <a:endParaRPr lang="ru-RU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31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ГРАЖДАНСКАЯ ОБОРОНА </a:t>
            </a:r>
            <a:b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100,0 ТЫС СОМ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4700" y="1955800"/>
            <a:ext cx="9459912" cy="395542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00200" y="1828800"/>
            <a:ext cx="9753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Приобретение медикаментов </a:t>
            </a: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</a:t>
            </a: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100,0 тыс. 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</a:p>
          <a:p>
            <a:pPr marL="571500" indent="-571500">
              <a:buFontTx/>
              <a:buChar char="-"/>
            </a:pP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(маски,  антисептические средства, перчатки, хлорка, защитные костюмы, специальные  защитные очки, </a:t>
            </a:r>
            <a:r>
              <a:rPr lang="ru-R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тепловизоры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ГСМ, питание)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   </a:t>
            </a:r>
          </a:p>
        </p:txBody>
      </p:sp>
    </p:spTree>
    <p:extLst>
      <p:ext uri="{BB962C8B-B14F-4D97-AF65-F5344CB8AC3E}">
        <p14:creationId xmlns:p14="http://schemas.microsoft.com/office/powerpoint/2010/main" val="2688341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378" y="1210614"/>
            <a:ext cx="8911687" cy="4572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ВАШИ ПРЕДЛОЖЕНИЯ, ЗАМЕЧАНИЯ ПО ПРОЕКТУ БЮДЖЕТА БУДУТ ПРИНЯТЫ ВО ВНИМАНИЕ…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внимание!!!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622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0701" y="281210"/>
            <a:ext cx="9675812" cy="741051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Цели  слушаний</a:t>
            </a:r>
            <a:endParaRPr lang="ru-RU" sz="4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2135" y="1632857"/>
            <a:ext cx="9375820" cy="4278365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Информирование о проекте бюджета на 2021 год;</a:t>
            </a:r>
          </a:p>
          <a:p>
            <a:pPr marL="0" indent="0">
              <a:buNone/>
            </a:pPr>
            <a:endParaRPr lang="ru-RU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Обсуждение проекта бюджета на 2021 год с населением аймака;</a:t>
            </a:r>
          </a:p>
          <a:p>
            <a:pPr marL="0" indent="0">
              <a:buNone/>
            </a:pPr>
            <a:endParaRPr lang="ru-RU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Получить предложения и замечания населения по проекту бюджета на 2021 год</a:t>
            </a:r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21446" y="2301024"/>
            <a:ext cx="9253701" cy="2464159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ДОХОДНОЙ  ЧАСТИ </a:t>
            </a:r>
            <a:b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БЮДЖЕТА НА  2021 ГОД</a:t>
            </a:r>
            <a:b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4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ru-RU" sz="4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млн. 926,8 тыс. сом.</a:t>
            </a:r>
            <a:endParaRPr lang="ru-RU" sz="4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4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6078" y="0"/>
            <a:ext cx="8255359" cy="111034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доходной части бюджета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- 9 млн. 926,8 тыс. сом</a:t>
            </a:r>
            <a:endParaRPr lang="ru-RU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256537"/>
              </p:ext>
            </p:extLst>
          </p:nvPr>
        </p:nvGraphicFramePr>
        <p:xfrm>
          <a:off x="1784931" y="1271079"/>
          <a:ext cx="9646930" cy="5360434"/>
        </p:xfrm>
        <a:graphic>
          <a:graphicData uri="http://schemas.openxmlformats.org/drawingml/2006/table">
            <a:tbl>
              <a:tblPr firstRow="1" firstCol="1" bandRow="1"/>
              <a:tblGrid>
                <a:gridCol w="42341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272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855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339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Утвержденный план 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 2020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год,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тыс.сом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Проект бюджета 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 2021,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тыс.сом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419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Общегосударственные налоги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419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Подоходный налог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2400,0</a:t>
                      </a:r>
                      <a:endParaRPr lang="ru-RU" dirty="0"/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</a:rPr>
                        <a:t>3642,0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419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Налог с продаж</a:t>
                      </a:r>
                      <a:endParaRPr lang="ru-RU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345,0</a:t>
                      </a:r>
                      <a:endParaRPr lang="ru-RU" dirty="0"/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</a:rPr>
                        <a:t>0,0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419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Налог за пользование недрами</a:t>
                      </a:r>
                      <a:endParaRPr lang="ru-RU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464,0</a:t>
                      </a:r>
                      <a:endParaRPr lang="ru-RU" dirty="0"/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</a:rPr>
                        <a:t>464,0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419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Единый налог</a:t>
                      </a:r>
                      <a:endParaRPr lang="ru-RU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58,3</a:t>
                      </a:r>
                      <a:endParaRPr lang="ru-RU" dirty="0"/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</a:rPr>
                        <a:t>58,3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419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Добровольное патентирование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496,5</a:t>
                      </a:r>
                      <a:endParaRPr lang="ru-RU" dirty="0"/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</a:rPr>
                        <a:t>496,5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419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Обязательное патентирование</a:t>
                      </a:r>
                      <a:endParaRPr lang="ru-RU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14,5</a:t>
                      </a:r>
                      <a:endParaRPr lang="ru-RU" dirty="0"/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</a:rPr>
                        <a:t>14,5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419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Местные налоги и неналоговые платежи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41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Земельный налог 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1354,3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1 289,4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41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Налог на имущество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1510,4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1 510,4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41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Неналоговые платежи и сборы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2791,2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2429,7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419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Гранты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683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41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9434,2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9926,8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00200" y="20664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72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5665" y="2220687"/>
            <a:ext cx="81860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РАСХОДНОЙ 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ЧАСТИ БЮДЖЕТА НА 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ГОД</a:t>
            </a:r>
          </a:p>
          <a:p>
            <a:pPr algn="ctr"/>
            <a:r>
              <a:rPr lang="ru-RU" sz="4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4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ru-RU" sz="4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млн. </a:t>
            </a:r>
            <a:r>
              <a:rPr lang="ru-RU" sz="4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926,8 </a:t>
            </a:r>
            <a:r>
              <a:rPr lang="ru-RU" sz="4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сом.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3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1" y="174171"/>
            <a:ext cx="9862458" cy="12627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расходной части бюджета на 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</a:t>
            </a:r>
            <a:b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млн. </a:t>
            </a:r>
            <a:r>
              <a:rPr lang="ru-RU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926,8 </a:t>
            </a:r>
            <a:r>
              <a:rPr 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сом</a:t>
            </a:r>
            <a:r>
              <a:rPr lang="ru-RU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40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50977"/>
              </p:ext>
            </p:extLst>
          </p:nvPr>
        </p:nvGraphicFramePr>
        <p:xfrm>
          <a:off x="1198885" y="1130300"/>
          <a:ext cx="9576361" cy="4715662"/>
        </p:xfrm>
        <a:graphic>
          <a:graphicData uri="http://schemas.openxmlformats.org/drawingml/2006/table">
            <a:tbl>
              <a:tblPr firstRow="1" firstCol="1" bandRow="1"/>
              <a:tblGrid>
                <a:gridCol w="37857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316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5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3384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25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расходов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07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Утвержденный план, тыс. сом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Проект бюджета, тыс. сом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8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Государственные услуги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4084,7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4345,5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7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ЖКХ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1416,0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1786,0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Отдых, спорт, культура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219,7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122,4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8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Образование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3055,6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2820,7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8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Соц. защита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700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8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Жайыт</a:t>
                      </a: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комитет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52,2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52,2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8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Гражданская оборона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100,0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4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Всего по разделам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9434,2</a:t>
                      </a:r>
                      <a:endParaRPr lang="ru-RU" sz="36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9926,8</a:t>
                      </a:r>
                      <a:endParaRPr lang="ru-RU" sz="36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6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4371" y="442196"/>
            <a:ext cx="9588726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ГОСУДАРСТВЕННЫЙ 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  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ru-RU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4 млн 345,5 </a:t>
            </a:r>
            <a:r>
              <a:rPr lang="ru-RU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тыс.сом</a:t>
            </a:r>
            <a:endParaRPr lang="ru-RU" sz="3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609858" y="1638300"/>
            <a:ext cx="9959841" cy="4660899"/>
          </a:xfrm>
        </p:spPr>
        <p:txBody>
          <a:bodyPr>
            <a:noAutofit/>
          </a:bodyPr>
          <a:lstStyle/>
          <a:p>
            <a:pPr lvl="0"/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Фонд 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заработной 								2945,0 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сом.</a:t>
            </a:r>
          </a:p>
          <a:p>
            <a:pPr lvl="0"/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Отчисление в 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Социальный фонд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450,4 тыс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сом</a:t>
            </a:r>
          </a:p>
          <a:p>
            <a:pPr lvl="0"/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на 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командировочные				50,0тыс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сом</a:t>
            </a:r>
          </a:p>
          <a:p>
            <a:pPr lvl="0"/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на коммунальные 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			108,6тыс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сом</a:t>
            </a:r>
          </a:p>
          <a:p>
            <a:pPr lvl="0"/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на 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автотранспорта 					123,0тыс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сом.</a:t>
            </a:r>
          </a:p>
          <a:p>
            <a:pPr lvl="0"/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оборудование/материалы 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133,8 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сомов.</a:t>
            </a:r>
          </a:p>
          <a:p>
            <a:pPr lvl="0"/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Резервный фонд составит 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91,7 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сом</a:t>
            </a:r>
          </a:p>
          <a:p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4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4371" y="327896"/>
            <a:ext cx="9588726" cy="95999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ГОСУДАРСТВЕННЫЙ УСЛУГИ   </a:t>
            </a:r>
            <a:b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ru-RU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3 млн. </a:t>
            </a:r>
            <a:r>
              <a:rPr lang="ru-RU" sz="4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808,6 </a:t>
            </a:r>
            <a:r>
              <a:rPr lang="ru-RU" sz="4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тыс.сом</a:t>
            </a:r>
            <a:endParaRPr lang="ru-RU" sz="4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25769" y="1528292"/>
            <a:ext cx="9659153" cy="4666445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Прочие расходы 				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</a:t>
            </a:r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43,0тыс</a:t>
            </a:r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сом: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изготовление бланков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5,0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сом;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в области информационных технологий					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15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сом;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Выписка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газет				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20,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</a:p>
          <a:p>
            <a:pPr lvl="1"/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Изготовление документации   53,0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тыс.сом</a:t>
            </a:r>
            <a:endParaRPr lang="ru-RU" sz="2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Объявление в газету                  10,0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тыс.сом</a:t>
            </a:r>
            <a:endParaRPr lang="ru-RU" sz="2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по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орг.мероприятий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40,0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тыс.сом</a:t>
            </a:r>
            <a:endParaRPr lang="ru-RU" sz="2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Исполнение решения суда         300,0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тыс.сом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5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1779" y="338360"/>
            <a:ext cx="9849983" cy="72817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ОБРАЗОВАНИЕ-3032,6 тыс. сом</a:t>
            </a:r>
            <a:r>
              <a:rPr lang="ru-RU" sz="3200" b="1" dirty="0">
                <a:solidFill>
                  <a:srgbClr val="FF0000"/>
                </a:solidFill>
              </a:rPr>
              <a:t/>
            </a:r>
            <a:br>
              <a:rPr lang="ru-RU" sz="3200" b="1" dirty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000" y="1092201"/>
            <a:ext cx="10817897" cy="50252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ru-RU" sz="2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питание 	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    1260,0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на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коммунальные услуги	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855,7 тыс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текущий ремонт имущества		300,0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сом</a:t>
            </a:r>
          </a:p>
          <a:p>
            <a:pPr lvl="0"/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Приобр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канц. и хоз.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материалов 	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150,0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Приобретение  угля для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учрежд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175,0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сом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рочие </a:t>
            </a:r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	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                      291,9 тыс</a:t>
            </a:r>
            <a:r>
              <a:rPr lang="ru-RU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 (вклады в проекты , выписка газет, оплата сметной документации, </a:t>
            </a:r>
            <a:r>
              <a:rPr lang="ru-RU" sz="28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санэпидстанция,изготовление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банеров</a:t>
            </a:r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0"/>
            <a:endParaRPr lang="ru-RU" sz="28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17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2246</TotalTime>
  <Words>257</Words>
  <Application>Microsoft Office PowerPoint</Application>
  <PresentationFormat>Широкоэкранный</PresentationFormat>
  <Paragraphs>158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Tahoma</vt:lpstr>
      <vt:lpstr>Times New Roman</vt:lpstr>
      <vt:lpstr>Wingdings 3</vt:lpstr>
      <vt:lpstr>Легкий дым</vt:lpstr>
      <vt:lpstr>Материалы бюджетного  слушания по проекту бюджета на 2021 год</vt:lpstr>
      <vt:lpstr>Цели  слушаний</vt:lpstr>
      <vt:lpstr>ПРОЕКТ ДОХОДНОЙ  ЧАСТИ  БЮДЖЕТА НА  2021 ГОД  – 9млн. 926,8 тыс. сом.</vt:lpstr>
      <vt:lpstr>Проект доходной части бюджета - 9 млн. 926,8 тыс. сом</vt:lpstr>
      <vt:lpstr>Презентация PowerPoint</vt:lpstr>
      <vt:lpstr>Проект расходной части бюджета на 2021 год  - 9 млн. 926,8 тыс. сом   </vt:lpstr>
      <vt:lpstr> ГОСУДАРСТВЕННЫЙ УСЛУГИ          – 4 млн 345,5 тыс.сом</vt:lpstr>
      <vt:lpstr> ГОСУДАРСТВЕННЫЙ УСЛУГИ          – 3 млн. 808,6 тыс.сом</vt:lpstr>
      <vt:lpstr>ОБРАЗОВАНИЕ-3032,6 тыс. сом </vt:lpstr>
      <vt:lpstr>СОЦИАЛЬНОЕ ОБЕСПЕЧЕНИЕ  – 700,0 ТЫС.СОМ</vt:lpstr>
      <vt:lpstr>ЖИЛИЩНО-КОММУНАЛЬНОЕ  ХОЗЯЙСТВО – 1 млн. 786 тыс. сом</vt:lpstr>
      <vt:lpstr>ЖИЛИЩНО-КОММУНАЛЬНОЕ  ХОЗЯЙСТВО – 1 млн. 786 тыс.сом</vt:lpstr>
      <vt:lpstr>КУЛЬТУРА И СПОРТ – 424,7 ТЫС.СОМ</vt:lpstr>
      <vt:lpstr>Жайыт Комитет  -52,2 тыс сом</vt:lpstr>
      <vt:lpstr> ГРАЖДАНСКАЯ ОБОРОНА  – 100,0 ТЫС СОМ</vt:lpstr>
      <vt:lpstr>ВАШИ ПРЕДЛОЖЕНИЯ, ЗАМЕЧАНИЯ ПО ПРОЕКТУ БЮДЖЕТА БУДУТ ПРИНЯТЫ ВО ВНИМАНИЕ…  Спасибо за внимание!!!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Общественные бюджетные слушания</dc:title>
  <dc:creator>Джоодар</dc:creator>
  <cp:lastModifiedBy>Nurgul Jamankulova</cp:lastModifiedBy>
  <cp:revision>224</cp:revision>
  <cp:lastPrinted>2019-05-29T09:51:25Z</cp:lastPrinted>
  <dcterms:created xsi:type="dcterms:W3CDTF">2016-02-16T04:29:00Z</dcterms:created>
  <dcterms:modified xsi:type="dcterms:W3CDTF">2020-10-29T06:18:22Z</dcterms:modified>
</cp:coreProperties>
</file>