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31"/>
  </p:notesMasterIdLst>
  <p:handoutMasterIdLst>
    <p:handoutMasterId r:id="rId32"/>
  </p:handoutMasterIdLst>
  <p:sldIdLst>
    <p:sldId id="446" r:id="rId2"/>
    <p:sldId id="448" r:id="rId3"/>
    <p:sldId id="483" r:id="rId4"/>
    <p:sldId id="462" r:id="rId5"/>
    <p:sldId id="547" r:id="rId6"/>
    <p:sldId id="465" r:id="rId7"/>
    <p:sldId id="532" r:id="rId8"/>
    <p:sldId id="494" r:id="rId9"/>
    <p:sldId id="495" r:id="rId10"/>
    <p:sldId id="496" r:id="rId11"/>
    <p:sldId id="484" r:id="rId12"/>
    <p:sldId id="477" r:id="rId13"/>
    <p:sldId id="544" r:id="rId14"/>
    <p:sldId id="530" r:id="rId15"/>
    <p:sldId id="557" r:id="rId16"/>
    <p:sldId id="559" r:id="rId17"/>
    <p:sldId id="508" r:id="rId18"/>
    <p:sldId id="510" r:id="rId19"/>
    <p:sldId id="517" r:id="rId20"/>
    <p:sldId id="555" r:id="rId21"/>
    <p:sldId id="541" r:id="rId22"/>
    <p:sldId id="556" r:id="rId23"/>
    <p:sldId id="521" r:id="rId24"/>
    <p:sldId id="522" r:id="rId25"/>
    <p:sldId id="545" r:id="rId26"/>
    <p:sldId id="518" r:id="rId27"/>
    <p:sldId id="560" r:id="rId28"/>
    <p:sldId id="561" r:id="rId29"/>
    <p:sldId id="562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3FD560-63B7-4629-BA0C-C69BCE5CD3C5}">
          <p14:sldIdLst>
            <p14:sldId id="446"/>
            <p14:sldId id="448"/>
            <p14:sldId id="483"/>
            <p14:sldId id="462"/>
            <p14:sldId id="547"/>
            <p14:sldId id="465"/>
            <p14:sldId id="532"/>
            <p14:sldId id="494"/>
            <p14:sldId id="495"/>
            <p14:sldId id="496"/>
            <p14:sldId id="484"/>
            <p14:sldId id="477"/>
            <p14:sldId id="544"/>
            <p14:sldId id="530"/>
            <p14:sldId id="557"/>
            <p14:sldId id="559"/>
            <p14:sldId id="508"/>
            <p14:sldId id="510"/>
            <p14:sldId id="517"/>
            <p14:sldId id="555"/>
            <p14:sldId id="541"/>
            <p14:sldId id="556"/>
            <p14:sldId id="521"/>
            <p14:sldId id="522"/>
            <p14:sldId id="545"/>
            <p14:sldId id="518"/>
            <p14:sldId id="560"/>
            <p14:sldId id="561"/>
            <p14:sldId id="562"/>
          </p14:sldIdLst>
        </p14:section>
        <p14:section name="Раздел без заголовка" id="{2FFD95BC-EB12-4185-932C-F0E2200C1CA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za" initials="R" lastIdx="2" clrIdx="0"/>
  <p:cmAuthor id="2" name="Tanat Osmonkulov" initials="T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FF00"/>
    <a:srgbClr val="0099CC"/>
    <a:srgbClr val="E21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227" autoAdjust="0"/>
  </p:normalViewPr>
  <p:slideViewPr>
    <p:cSldViewPr>
      <p:cViewPr>
        <p:scale>
          <a:sx n="78" d="100"/>
          <a:sy n="78" d="100"/>
        </p:scale>
        <p:origin x="-118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EA9D3CF4-7A31-4F00-94AF-B47D4BB5461B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5E8B685C-979B-4793-9509-2450D377E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56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B98B379F-7412-4CF0-AA54-9FF1DE6F58B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9EDFE4DA-A625-4990-9EA7-E2AEEB14A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52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E4DA-A625-4990-9EA7-E2AEEB14AF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9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E4DA-A625-4990-9EA7-E2AEEB14AF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0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E4DA-A625-4990-9EA7-E2AEEB14AF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FE4DA-A625-4990-9EA7-E2AEEB14AF0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2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327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32F36B-C4FF-47CC-8B25-10CFC32E3DC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A31798C-D042-4DA5-8550-3207F46EF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ru-RU" sz="1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</a:pPr>
            <a:endParaRPr lang="ru-RU" sz="8000" b="1" i="1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1259632" y="1052736"/>
            <a:ext cx="7272808" cy="5184575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4800" b="1" i="1" dirty="0" smtClean="0">
                <a:latin typeface="Cambria" pitchFamily="18" charset="0"/>
              </a:rPr>
              <a:t>Отчет по исполнению плана социально-экономического развития за </a:t>
            </a:r>
          </a:p>
          <a:p>
            <a:pPr marL="64008" indent="0" algn="ctr">
              <a:buNone/>
            </a:pPr>
            <a:r>
              <a:rPr lang="ru-RU" sz="4800" b="1" i="1" dirty="0" smtClean="0">
                <a:latin typeface="Cambria" pitchFamily="18" charset="0"/>
              </a:rPr>
              <a:t>9 месяцев 2020 года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Глава </a:t>
            </a:r>
            <a:endParaRPr lang="ru-RU" sz="800" b="1" dirty="0">
              <a:solidFill>
                <a:srgbClr val="FFFF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2400" b="1" dirty="0" err="1" smtClean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С.Кыдыкеев</a:t>
            </a:r>
            <a:r>
              <a:rPr lang="ru-RU" sz="24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696744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исполнение доходной части местного бюджета за </a:t>
            </a:r>
            <a:r>
              <a:rPr lang="ru-RU" sz="2000" b="1" dirty="0" smtClean="0">
                <a:solidFill>
                  <a:srgbClr val="FFFF00"/>
                </a:solidFill>
              </a:rPr>
              <a:t>9 месяцев </a:t>
            </a:r>
            <a:r>
              <a:rPr lang="ru-RU" sz="2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2020 года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6161378"/>
              </p:ext>
            </p:extLst>
          </p:nvPr>
        </p:nvGraphicFramePr>
        <p:xfrm>
          <a:off x="539552" y="1124744"/>
          <a:ext cx="8280922" cy="531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525"/>
                <a:gridCol w="8564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4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Доходы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2019-г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План на 9 месяцев 2020года (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Факт за 9месяцев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(+/-)</a:t>
                      </a:r>
                      <a:endParaRPr lang="ru-RU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Темп роста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752"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Налог с продаж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243,1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247,4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105,5</a:t>
                      </a:r>
                      <a:endParaRPr lang="ru-RU" sz="1000" b="1" dirty="0"/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42,6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-141,9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43,4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752"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Налоги</a:t>
                      </a:r>
                      <a:r>
                        <a:rPr lang="ky-KG" sz="1000" b="1" baseline="0" dirty="0" smtClean="0">
                          <a:latin typeface="Cambria" panose="02040503050406030204" pitchFamily="18" charset="0"/>
                        </a:rPr>
                        <a:t> за пользование недрами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269,5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339,6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206,4</a:t>
                      </a:r>
                      <a:endParaRPr lang="ru-RU" sz="1000" b="1" dirty="0"/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60,8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-133,2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76,6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75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Неналоговые доходы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1766,8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1850,8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/>
                        <a:t>958,8</a:t>
                      </a:r>
                      <a:endParaRPr lang="ru-RU" sz="1000" b="1" dirty="0"/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67,7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-598,4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70,9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24"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Арендная</a:t>
                      </a:r>
                      <a:r>
                        <a:rPr lang="ky-KG" sz="1000" b="1" baseline="0" dirty="0" smtClean="0">
                          <a:latin typeface="Cambria" panose="02040503050406030204" pitchFamily="18" charset="0"/>
                        </a:rPr>
                        <a:t> плата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1136,7</a:t>
                      </a:r>
                      <a:endParaRPr lang="ru-RU" sz="1000" b="1" dirty="0" smtClean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1092,8</a:t>
                      </a: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896,5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81,3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-204,1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78,2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400"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Плата</a:t>
                      </a:r>
                      <a:r>
                        <a:rPr lang="ky-KG" sz="1000" baseline="0" dirty="0" smtClean="0">
                          <a:latin typeface="Cambria" panose="02040503050406030204" pitchFamily="18" charset="0"/>
                        </a:rPr>
                        <a:t> за удержание лицензии на право пользования недрами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35,2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8,5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19,8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234,1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11,4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56,5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Плата за аренду земли в населенных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пунктах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1094,5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1050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861,8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82,1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-188,2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78,7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Плата за аренду земель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Фонда перераспределения земель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125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1,4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100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Сборы за вывоз мусора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dirty="0" smtClean="0">
                          <a:latin typeface="Cambria" panose="02040503050406030204" pitchFamily="18" charset="0"/>
                        </a:rPr>
                        <a:t>15,9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7,8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112,9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0,9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49,7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2339"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Поступления от оказания платных услуг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572,9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446,2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293,5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65,8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-152,7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51,2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339"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Другие неналоговые доходы</a:t>
                      </a:r>
                    </a:p>
                    <a:p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Отчисления на развитие и содержание инфраструктуры местного значения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41,3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304,8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62,2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20,4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-242,5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150,8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7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Аграрный сектор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971600" y="1628800"/>
            <a:ext cx="3240360" cy="451997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 </a:t>
            </a:r>
          </a:p>
          <a:p>
            <a:endParaRPr lang="ru-RU" sz="2400" b="1" dirty="0">
              <a:latin typeface="Cambria" panose="02040503050406030204" pitchFamily="18" charset="0"/>
            </a:endParaRPr>
          </a:p>
          <a:p>
            <a:r>
              <a:rPr lang="ru-RU" sz="2400" b="1" dirty="0" smtClean="0">
                <a:latin typeface="Cambria" panose="02040503050406030204" pitchFamily="18" charset="0"/>
              </a:rPr>
              <a:t>Посеяно зерновых 1506 га ,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 44га – сахарная свекла,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65га – картошка, 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65га – </a:t>
            </a:r>
            <a:r>
              <a:rPr lang="ru-RU" sz="2400" b="1" dirty="0" err="1" smtClean="0">
                <a:latin typeface="Cambria" panose="02040503050406030204" pitchFamily="18" charset="0"/>
              </a:rPr>
              <a:t>жашылча</a:t>
            </a:r>
            <a:r>
              <a:rPr lang="ru-RU" sz="2400" b="1" dirty="0" smtClean="0">
                <a:latin typeface="Cambria" panose="02040503050406030204" pitchFamily="18" charset="0"/>
              </a:rPr>
              <a:t>, 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20га- бахчевые, </a:t>
            </a:r>
          </a:p>
          <a:p>
            <a:r>
              <a:rPr lang="ru-RU" sz="2400" b="1" dirty="0" smtClean="0">
                <a:latin typeface="Cambria" panose="02040503050406030204" pitchFamily="18" charset="0"/>
              </a:rPr>
              <a:t>948га – многолетние травы. 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72816"/>
            <a:ext cx="3929090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9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314"/>
            <a:ext cx="8887240" cy="550390"/>
          </a:xfrm>
        </p:spPr>
        <p:txBody>
          <a:bodyPr/>
          <a:lstStyle/>
          <a:p>
            <a:pPr algn="ctr"/>
            <a:r>
              <a:rPr lang="ky-KG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Освещение улиц</a:t>
            </a:r>
            <a:endParaRPr lang="ru-RU" sz="28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3456384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y-KG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  </a:t>
            </a:r>
          </a:p>
          <a:p>
            <a:pPr marL="0" indent="0" algn="ctr">
              <a:buNone/>
            </a:pPr>
            <a:endParaRPr lang="ky-KG" sz="24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ky-KG" sz="2400" b="1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ky-KG" sz="24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ky-KG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 на освещение улиц аймака из местного бюджета выделено 28785 сом </a:t>
            </a:r>
          </a:p>
          <a:p>
            <a:pPr marL="0" indent="0">
              <a:buNone/>
            </a:pPr>
            <a:r>
              <a:rPr lang="ky-KG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endParaRPr lang="ky-KG" sz="2800" b="1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28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2800" b="1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ky-KG" sz="2800" b="1" dirty="0" smtClean="0">
                <a:latin typeface="Cambria" panose="02040503050406030204" pitchFamily="18" charset="0"/>
              </a:rPr>
              <a:t>  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 flipH="1">
            <a:off x="9097963" y="2214563"/>
            <a:ext cx="46037" cy="3911600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3971925" cy="281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37864"/>
            <a:ext cx="3971925" cy="27347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48469" cy="1045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Отсыпка улиц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600400" cy="3528392"/>
          </a:xfrm>
        </p:spPr>
        <p:txBody>
          <a:bodyPr>
            <a:noAutofit/>
          </a:bodyPr>
          <a:lstStyle/>
          <a:p>
            <a:r>
              <a:rPr lang="ky-KG" sz="2400" dirty="0" smtClean="0"/>
              <a:t>Отсыпка и грейдирование дорог. Продолжается отсыпка дорог</a:t>
            </a:r>
          </a:p>
          <a:p>
            <a:r>
              <a:rPr lang="ky-KG" sz="2400" dirty="0" smtClean="0"/>
              <a:t>Спонсоры – 75,0 тыс сом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28392" cy="2318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34" y="4365104"/>
            <a:ext cx="3553090" cy="20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0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847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Озеленение территории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7488832" cy="3240360"/>
          </a:xfrm>
        </p:spPr>
        <p:txBody>
          <a:bodyPr>
            <a:normAutofit/>
          </a:bodyPr>
          <a:lstStyle/>
          <a:p>
            <a:pPr algn="ctr"/>
            <a:r>
              <a:rPr lang="ky-KG" sz="3200" dirty="0" smtClean="0"/>
              <a:t>население (со стороны депутата АК)– </a:t>
            </a:r>
            <a:r>
              <a:rPr lang="ky-KG" sz="3200" dirty="0" smtClean="0"/>
              <a:t>40,0 </a:t>
            </a:r>
            <a:r>
              <a:rPr lang="ky-KG" sz="3200" dirty="0" smtClean="0"/>
              <a:t>тыс </a:t>
            </a:r>
            <a:r>
              <a:rPr lang="ky-KG" sz="3200" dirty="0" smtClean="0"/>
              <a:t>сом</a:t>
            </a:r>
          </a:p>
          <a:p>
            <a:pPr algn="ctr"/>
            <a:r>
              <a:rPr lang="ky-KG" sz="3200" dirty="0" smtClean="0"/>
              <a:t>Были высажены голубые ели и другие зеленые насаждения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723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Текущий ремонт ФАП </a:t>
            </a:r>
            <a:r>
              <a:rPr lang="ru-RU" sz="3200" dirty="0" err="1" smtClean="0">
                <a:solidFill>
                  <a:srgbClr val="FFFF00"/>
                </a:solidFill>
              </a:rPr>
              <a:t>с.Гроздь</a:t>
            </a:r>
            <a:r>
              <a:rPr lang="ru-RU" sz="3200" dirty="0" smtClean="0">
                <a:solidFill>
                  <a:srgbClr val="FFFF00"/>
                </a:solidFill>
              </a:rPr>
              <a:t> и </a:t>
            </a:r>
            <a:r>
              <a:rPr lang="ru-RU" sz="3200" dirty="0" err="1" smtClean="0">
                <a:solidFill>
                  <a:srgbClr val="FFFF00"/>
                </a:solidFill>
              </a:rPr>
              <a:t>с.Бирдик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7704856" cy="1008112"/>
          </a:xfrm>
        </p:spPr>
        <p:txBody>
          <a:bodyPr/>
          <a:lstStyle/>
          <a:p>
            <a:r>
              <a:rPr lang="ru-RU" dirty="0" smtClean="0"/>
              <a:t>Из местного бюджета выделено 48685 сом на текущий ремонт </a:t>
            </a:r>
            <a:r>
              <a:rPr lang="ru-RU" dirty="0" err="1" smtClean="0"/>
              <a:t>ФАПов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Admin\Desktop\WhatsApp Image 2020-11-05 at 11.51.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WhatsApp Image 2020-11-05 at 11.52.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80" y="2996952"/>
            <a:ext cx="3063195" cy="32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7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47800"/>
            <a:ext cx="6912768" cy="104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Текущий ремонт школ и детских садов аймака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2636912"/>
            <a:ext cx="3672408" cy="34563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местного бюджета выделено 40 783 сом на текущий ремонт школ и детских садов </a:t>
            </a:r>
            <a:r>
              <a:rPr lang="ru-RU" sz="2800" dirty="0" err="1" smtClean="0"/>
              <a:t>айылного</a:t>
            </a:r>
            <a:r>
              <a:rPr lang="ru-RU" sz="2800" dirty="0" smtClean="0"/>
              <a:t> аймака</a:t>
            </a:r>
            <a:endParaRPr lang="ru-RU" sz="2800" dirty="0"/>
          </a:p>
        </p:txBody>
      </p:sp>
      <p:pic>
        <p:nvPicPr>
          <p:cNvPr id="4098" name="Picture 2" descr="C:\Users\Admin\Desktop\WhatsApp Image 2018-12-01 at 23.21.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50" y="2564904"/>
            <a:ext cx="40015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0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Ремонт санузлов в </a:t>
            </a:r>
            <a:r>
              <a:rPr lang="ru-RU" sz="3200" dirty="0" err="1" smtClean="0">
                <a:solidFill>
                  <a:srgbClr val="FFFF00"/>
                </a:solidFill>
              </a:rPr>
              <a:t>Грозденской</a:t>
            </a:r>
            <a:r>
              <a:rPr lang="ru-RU" sz="3200" dirty="0" smtClean="0">
                <a:solidFill>
                  <a:srgbClr val="FFFF00"/>
                </a:solidFill>
              </a:rPr>
              <a:t> средней школе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1340768"/>
            <a:ext cx="7560840" cy="216024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Провели ремонт санузлов за счет выделенных средств из </a:t>
            </a:r>
            <a:r>
              <a:rPr lang="ru-RU" sz="2200" dirty="0" smtClean="0"/>
              <a:t>ф</a:t>
            </a:r>
            <a:r>
              <a:rPr lang="ru-RU" sz="2200" dirty="0" smtClean="0"/>
              <a:t>онда развития </a:t>
            </a:r>
            <a:r>
              <a:rPr lang="ru-RU" sz="2200" dirty="0" err="1" smtClean="0"/>
              <a:t>Аламудунского</a:t>
            </a:r>
            <a:r>
              <a:rPr lang="ru-RU" sz="2200" dirty="0" smtClean="0"/>
              <a:t> района и местного бюджета.</a:t>
            </a:r>
          </a:p>
          <a:p>
            <a:pPr algn="ctr"/>
            <a:r>
              <a:rPr lang="ru-RU" sz="2200" dirty="0" smtClean="0"/>
              <a:t>Фонд развития </a:t>
            </a:r>
            <a:r>
              <a:rPr lang="ru-RU" sz="2200" dirty="0" err="1" smtClean="0"/>
              <a:t>Аламудунского</a:t>
            </a:r>
            <a:r>
              <a:rPr lang="ru-RU" sz="2200" dirty="0" smtClean="0"/>
              <a:t> района – 180,1 </a:t>
            </a:r>
            <a:r>
              <a:rPr lang="ru-RU" sz="2200" dirty="0" err="1" smtClean="0"/>
              <a:t>тыс</a:t>
            </a:r>
            <a:r>
              <a:rPr lang="ru-RU" sz="2200" dirty="0" smtClean="0"/>
              <a:t> сом</a:t>
            </a:r>
          </a:p>
          <a:p>
            <a:pPr algn="ctr"/>
            <a:r>
              <a:rPr lang="ru-RU" sz="2200" dirty="0" smtClean="0"/>
              <a:t>МБ- 370,5 </a:t>
            </a:r>
            <a:r>
              <a:rPr lang="ru-RU" sz="2200" dirty="0" err="1" smtClean="0"/>
              <a:t>тыс</a:t>
            </a:r>
            <a:r>
              <a:rPr lang="ru-RU" sz="2200" dirty="0" smtClean="0"/>
              <a:t> сом</a:t>
            </a:r>
            <a:endParaRPr lang="ru-RU" sz="2200" dirty="0"/>
          </a:p>
        </p:txBody>
      </p:sp>
      <p:pic>
        <p:nvPicPr>
          <p:cNvPr id="1026" name="Picture 2" descr="C:\Users\Admin\Desktop\WhatsApp Image 2020-11-05 at 13.17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691136" cy="2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WhatsApp Image 2020-11-05 at 13.17.3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39"/>
            <a:ext cx="3384376" cy="2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1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96744" cy="1224136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rgbClr val="FFFF00"/>
                </a:solidFill>
              </a:rPr>
              <a:t>Инвестиции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1988840"/>
            <a:ext cx="7200800" cy="1944216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В связи с тем, что обеспечение чистой питьевой водой является одним из приоритетных проблем. </a:t>
            </a:r>
            <a:endParaRPr lang="ru-RU" sz="2400" dirty="0"/>
          </a:p>
          <a:p>
            <a:r>
              <a:rPr lang="ru-RU" sz="2200" dirty="0"/>
              <a:t>Катарский </a:t>
            </a:r>
            <a:r>
              <a:rPr lang="ru-RU" sz="2200" dirty="0" smtClean="0"/>
              <a:t>благотворительный </a:t>
            </a:r>
            <a:r>
              <a:rPr lang="ru-RU" sz="2200" dirty="0"/>
              <a:t>фонд пробурили 5 скважин на территории </a:t>
            </a:r>
            <a:r>
              <a:rPr lang="ru-RU" sz="2200" dirty="0" err="1"/>
              <a:t>айылного</a:t>
            </a:r>
            <a:r>
              <a:rPr lang="ru-RU" sz="2200" dirty="0"/>
              <a:t> аймака, глубиной от 40 до 60 метров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050" name="Picture 2" descr="C:\Users\Admin\Desktop\WhatsApp Image 2020-10-30 at 15.12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76112"/>
            <a:ext cx="2448272" cy="2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WhatsApp Image 2020-10-30 at 15.12.5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365045" cy="25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5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00800" cy="1296144"/>
          </a:xfrm>
        </p:spPr>
        <p:txBody>
          <a:bodyPr>
            <a:normAutofit/>
          </a:bodyPr>
          <a:lstStyle/>
          <a:p>
            <a:pPr algn="ctr"/>
            <a:r>
              <a:rPr lang="ky-KG" sz="4000" dirty="0" smtClean="0">
                <a:solidFill>
                  <a:srgbClr val="FFFF00"/>
                </a:solidFill>
              </a:rPr>
              <a:t>По проекту АРИС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8136904" cy="4536504"/>
          </a:xfrm>
        </p:spPr>
        <p:txBody>
          <a:bodyPr>
            <a:normAutofit lnSpcReduction="10000"/>
          </a:bodyPr>
          <a:lstStyle/>
          <a:p>
            <a:pPr algn="ctr"/>
            <a:r>
              <a:rPr lang="ky-KG" sz="2800" dirty="0" smtClean="0"/>
              <a:t>Реконструкция существующего водозабора и установка глубинного насоса ЭЦВ-4 и водопровода.</a:t>
            </a:r>
          </a:p>
          <a:p>
            <a:pPr algn="ctr"/>
            <a:r>
              <a:rPr lang="ky-KG" sz="2800" dirty="0" smtClean="0"/>
              <a:t>АРИС – 618,1 тыс сом</a:t>
            </a:r>
          </a:p>
          <a:p>
            <a:pPr algn="ctr"/>
            <a:r>
              <a:rPr lang="ky-KG" sz="2800" dirty="0" smtClean="0"/>
              <a:t>Айыл өкмөт – 96,5 тыс сом</a:t>
            </a:r>
          </a:p>
          <a:p>
            <a:pPr algn="ctr"/>
            <a:r>
              <a:rPr lang="ky-KG" sz="2800" dirty="0" smtClean="0"/>
              <a:t>В связи с тем, что подрядчик выигравший тендер по проекту скоропстижно скончался, была необходимость провести ретендер. На сегодняшний день на объекте начались работы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6985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2700" b="1" i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7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altLang="ru-RU" sz="900" dirty="0"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900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900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900" dirty="0" smtClean="0">
                <a:latin typeface="Cambria" pitchFamily="18" charset="0"/>
                <a:cs typeface="Times New Roman" pitchFamily="18" charset="0"/>
              </a:rPr>
            </a:br>
            <a:r>
              <a:rPr lang="ru-RU" altLang="ru-RU" sz="9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7200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7200" dirty="0" smtClean="0">
                <a:latin typeface="Cambria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Информация по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Грозденскому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АА</a:t>
            </a:r>
          </a:p>
          <a:p>
            <a:pPr marL="64008" indent="0">
              <a:buNone/>
            </a:pPr>
            <a:endParaRPr lang="ru-RU" sz="1600" b="1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 smtClean="0">
                <a:latin typeface="Cambria" pitchFamily="18" charset="0"/>
              </a:rPr>
              <a:t>отдаленность</a:t>
            </a:r>
            <a:r>
              <a:rPr lang="ru-RU" sz="1800" b="1" dirty="0">
                <a:latin typeface="Cambria" pitchFamily="18" charset="0"/>
              </a:rPr>
              <a:t>: от районного центра с. </a:t>
            </a:r>
            <a:r>
              <a:rPr lang="ru-RU" sz="1800" b="1" dirty="0" err="1">
                <a:latin typeface="Cambria" pitchFamily="18" charset="0"/>
              </a:rPr>
              <a:t>Лебединова</a:t>
            </a:r>
            <a:r>
              <a:rPr lang="ru-RU" sz="1800" b="1" dirty="0">
                <a:latin typeface="Cambria" pitchFamily="18" charset="0"/>
              </a:rPr>
              <a:t> -25км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от </a:t>
            </a:r>
            <a:r>
              <a:rPr lang="ru-RU" sz="1800" b="1" dirty="0" err="1">
                <a:latin typeface="Cambria" pitchFamily="18" charset="0"/>
              </a:rPr>
              <a:t>г.Бишкек</a:t>
            </a:r>
            <a:r>
              <a:rPr lang="ru-RU" sz="1800" b="1" dirty="0">
                <a:latin typeface="Cambria" pitchFamily="18" charset="0"/>
              </a:rPr>
              <a:t> – 25км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Площадь АА -4199га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Аппарат АО – 12человек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Местный </a:t>
            </a:r>
            <a:r>
              <a:rPr lang="ru-RU" sz="1800" b="1" dirty="0" err="1">
                <a:latin typeface="Cambria" pitchFamily="18" charset="0"/>
              </a:rPr>
              <a:t>Кенеш</a:t>
            </a:r>
            <a:r>
              <a:rPr lang="ru-RU" sz="1800" b="1" dirty="0">
                <a:latin typeface="Cambria" pitchFamily="18" charset="0"/>
              </a:rPr>
              <a:t> – 11 депутат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Население – 3757человек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Кол-во домохозяйств: 1040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b="1" dirty="0">
                <a:latin typeface="Cambria" pitchFamily="18" charset="0"/>
              </a:rPr>
              <a:t>Национальности проживающие в АА: </a:t>
            </a:r>
            <a:r>
              <a:rPr lang="ru-RU" sz="1800" b="1" dirty="0" err="1">
                <a:latin typeface="Cambria" pitchFamily="18" charset="0"/>
              </a:rPr>
              <a:t>кыргызы</a:t>
            </a:r>
            <a:r>
              <a:rPr lang="ru-RU" sz="1800" b="1" dirty="0">
                <a:latin typeface="Cambria" pitchFamily="18" charset="0"/>
              </a:rPr>
              <a:t>, русские, турки, лезгины, азербайджанцы и др.</a:t>
            </a:r>
          </a:p>
          <a:p>
            <a:pPr marL="64008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192688" cy="784861"/>
          </a:xfrm>
        </p:spPr>
        <p:txBody>
          <a:bodyPr>
            <a:normAutofit fontScale="90000"/>
          </a:bodyPr>
          <a:lstStyle/>
          <a:p>
            <a:r>
              <a:rPr lang="ky-KG" dirty="0">
                <a:solidFill>
                  <a:srgbClr val="FFFF00"/>
                </a:solidFill>
              </a:rPr>
              <a:t>По проекту АРИС </a:t>
            </a:r>
            <a:endParaRPr lang="ru-RU" dirty="0"/>
          </a:p>
        </p:txBody>
      </p:sp>
      <p:pic>
        <p:nvPicPr>
          <p:cNvPr id="1026" name="Picture 2" descr="C:\Users\Admin\Desktop\WhatsApp Image 2020-10-27 at 10.14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05" y="1199421"/>
            <a:ext cx="35147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WhatsApp Image 2020-10-27 at 10.14.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4552"/>
            <a:ext cx="3533775" cy="25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atsApp Image 2020-10-27 at 10.14.47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9421"/>
            <a:ext cx="35337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WhatsApp Image 2020-10-27 at 10.14.4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04" y="3611291"/>
            <a:ext cx="35147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6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332656"/>
            <a:ext cx="6873910" cy="1152128"/>
          </a:xfrm>
        </p:spPr>
        <p:txBody>
          <a:bodyPr/>
          <a:lstStyle/>
          <a:p>
            <a:pPr algn="ctr"/>
            <a:r>
              <a:rPr lang="ky-KG" dirty="0" smtClean="0">
                <a:solidFill>
                  <a:srgbClr val="FFFF00"/>
                </a:solidFill>
              </a:rPr>
              <a:t>Инвестиции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7920880" cy="4248472"/>
          </a:xfrm>
        </p:spPr>
        <p:txBody>
          <a:bodyPr>
            <a:normAutofit lnSpcReduction="10000"/>
          </a:bodyPr>
          <a:lstStyle/>
          <a:p>
            <a:pPr algn="ctr"/>
            <a:r>
              <a:rPr lang="ky-KG" sz="2800" dirty="0" smtClean="0"/>
              <a:t>В </a:t>
            </a:r>
            <a:r>
              <a:rPr lang="ky-KG" sz="2800" dirty="0" smtClean="0"/>
              <a:t> </a:t>
            </a:r>
            <a:r>
              <a:rPr lang="ky-KG" sz="2800" dirty="0" smtClean="0"/>
              <a:t>2019 </a:t>
            </a:r>
            <a:r>
              <a:rPr lang="ky-KG" sz="2800" dirty="0" smtClean="0"/>
              <a:t>году </a:t>
            </a:r>
            <a:r>
              <a:rPr lang="ky-KG" sz="2800" dirty="0" smtClean="0"/>
              <a:t>через фонд развития Чуйской области выиграли проект Строительство </a:t>
            </a:r>
            <a:r>
              <a:rPr lang="ky-KG" sz="2800" dirty="0"/>
              <a:t>мини футбольного поля в с.Гроздь </a:t>
            </a:r>
            <a:r>
              <a:rPr lang="ky-KG" sz="2800" dirty="0" smtClean="0"/>
              <a:t>на сумму </a:t>
            </a:r>
            <a:r>
              <a:rPr lang="ky-KG" sz="2800" dirty="0"/>
              <a:t>2 795 811 сом, из них вклад айыл окмоту 139 700 сом. </a:t>
            </a:r>
            <a:endParaRPr lang="ky-KG" sz="2800" dirty="0" smtClean="0"/>
          </a:p>
          <a:p>
            <a:pPr algn="ctr"/>
            <a:r>
              <a:rPr lang="ky-KG" sz="2800" dirty="0" smtClean="0"/>
              <a:t>Тендерная сумма строительства составила 2 272,3 тыс сом, в том числе вклад айыл окмоту 119,7 тыс сом.</a:t>
            </a:r>
          </a:p>
          <a:p>
            <a:pPr algn="ctr"/>
            <a:r>
              <a:rPr lang="ky-KG" sz="2800" dirty="0" smtClean="0"/>
              <a:t>На сегодняшний день завершены 80% работ по проекту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812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784792" cy="1008112"/>
          </a:xfrm>
        </p:spPr>
        <p:txBody>
          <a:bodyPr/>
          <a:lstStyle/>
          <a:p>
            <a:pPr algn="ctr"/>
            <a:r>
              <a:rPr lang="ky-KG" dirty="0">
                <a:solidFill>
                  <a:srgbClr val="FFFF00"/>
                </a:solidFill>
              </a:rPr>
              <a:t>Инвестиции</a:t>
            </a:r>
            <a:endParaRPr lang="ru-RU" dirty="0"/>
          </a:p>
        </p:txBody>
      </p:sp>
      <p:pic>
        <p:nvPicPr>
          <p:cNvPr id="2050" name="Picture 2" descr="C:\Users\Admin\Desktop\WhatsApp Image 2020-11-05 at 09.11.2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4202"/>
            <a:ext cx="374441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WhatsApp Image 2020-11-05 at 09.11.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6" y="3933056"/>
            <a:ext cx="3481584" cy="22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WhatsApp Image 2020-11-05 at 09.11.2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76" y="1384201"/>
            <a:ext cx="381642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WhatsApp Image 2020-11-05 at 09.11.25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76" y="3929305"/>
            <a:ext cx="3816424" cy="22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2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696744" cy="901080"/>
          </a:xfrm>
        </p:spPr>
        <p:txBody>
          <a:bodyPr>
            <a:normAutofit/>
          </a:bodyPr>
          <a:lstStyle/>
          <a:p>
            <a:pPr algn="ctr"/>
            <a:r>
              <a:rPr lang="ky-KG" dirty="0" smtClean="0">
                <a:solidFill>
                  <a:srgbClr val="FFFF00"/>
                </a:solidFill>
              </a:rPr>
              <a:t>Инвестиции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8496944" cy="4104456"/>
          </a:xfrm>
        </p:spPr>
        <p:txBody>
          <a:bodyPr>
            <a:noAutofit/>
          </a:bodyPr>
          <a:lstStyle/>
          <a:p>
            <a:pPr lvl="0" algn="ctr"/>
            <a:r>
              <a:rPr lang="ky-KG" sz="2400" dirty="0" smtClean="0"/>
              <a:t>Благоустройство парка в с.Бирдик</a:t>
            </a:r>
          </a:p>
          <a:p>
            <a:pPr lvl="0" algn="ctr"/>
            <a:r>
              <a:rPr lang="ky-KG" sz="2400" dirty="0" smtClean="0"/>
              <a:t>Выигран проект через Фонд развития Чуйской области. На сегодняшний день завершены 90% работ.</a:t>
            </a:r>
          </a:p>
          <a:p>
            <a:pPr lvl="0" algn="ctr"/>
            <a:r>
              <a:rPr lang="ky-KG" sz="2400" dirty="0" smtClean="0"/>
              <a:t>Фонд развития Чуской области – 2 236 990 сом</a:t>
            </a:r>
          </a:p>
          <a:p>
            <a:pPr lvl="0" algn="ctr"/>
            <a:r>
              <a:rPr lang="ky-KG" sz="2400" dirty="0" smtClean="0"/>
              <a:t>Местный бюджет – 99 328 сом.</a:t>
            </a:r>
          </a:p>
          <a:p>
            <a:pPr lvl="0" algn="ctr"/>
            <a:r>
              <a:rPr lang="ky-KG" sz="2400" dirty="0" smtClean="0"/>
              <a:t>В парке есть зона для детей с детской площадкой.</a:t>
            </a:r>
          </a:p>
          <a:p>
            <a:pPr lvl="0" algn="ctr"/>
            <a:r>
              <a:rPr lang="ky-KG" sz="2400" dirty="0" smtClean="0"/>
              <a:t>Для занятия спортом есть ворк-аут площадка с уличными тренажерами.</a:t>
            </a:r>
          </a:p>
          <a:p>
            <a:pPr lvl="0" algn="ctr"/>
            <a:r>
              <a:rPr lang="ky-KG" sz="2400" dirty="0" smtClean="0"/>
              <a:t>Установлены лавочки и аллея с освещением.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403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560" y="54867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4800" dirty="0">
                <a:solidFill>
                  <a:srgbClr val="FFFF00"/>
                </a:solidFill>
              </a:rPr>
              <a:t>Инвестиции</a:t>
            </a:r>
            <a:endParaRPr lang="ru-RU" sz="4800" dirty="0"/>
          </a:p>
        </p:txBody>
      </p:sp>
      <p:pic>
        <p:nvPicPr>
          <p:cNvPr id="3074" name="Picture 2" descr="C:\Users\Admin\Desktop\WhatsApp Image 2020-10-29 at 09.03.2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22000"/>
            <a:ext cx="4162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WhatsApp Image 2020-10-29 at 09.03.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WhatsApp Image 2020-10-29 at 09.03.27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604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WhatsApp Image 2020-10-29 at 09.03.26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76" y="1393380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17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1440160"/>
          </a:xfrm>
        </p:spPr>
        <p:txBody>
          <a:bodyPr>
            <a:noAutofit/>
          </a:bodyPr>
          <a:lstStyle/>
          <a:p>
            <a:pPr algn="ctr"/>
            <a:r>
              <a:rPr lang="ky-KG" sz="3200" dirty="0">
                <a:solidFill>
                  <a:srgbClr val="FFFF00"/>
                </a:solidFill>
              </a:rPr>
              <a:t>Установка трансформатора на новостройки с.Гроздь</a:t>
            </a:r>
            <a:br>
              <a:rPr lang="ky-KG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1412776"/>
            <a:ext cx="6912768" cy="2088232"/>
          </a:xfrm>
        </p:spPr>
        <p:txBody>
          <a:bodyPr>
            <a:noAutofit/>
          </a:bodyPr>
          <a:lstStyle/>
          <a:p>
            <a:r>
              <a:rPr lang="ky-KG" sz="2800" dirty="0" smtClean="0"/>
              <a:t>Из фонда развития Аламудунского района выделено 200,0 тыс сом, вклад айыл окмоту -160,0 тыс сом.</a:t>
            </a:r>
          </a:p>
          <a:p>
            <a:endParaRPr lang="ru-RU" sz="2800" dirty="0"/>
          </a:p>
        </p:txBody>
      </p:sp>
      <p:pic>
        <p:nvPicPr>
          <p:cNvPr id="4098" name="Picture 2" descr="C:\Users\Admin\Desktop\WhatsApp Image 2020-10-29 at 09.03.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0" y="3501008"/>
            <a:ext cx="3835152" cy="28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WhatsApp Image 2020-10-29 at 09.03.5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2320"/>
            <a:ext cx="3547120" cy="28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77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ky-KG" sz="3200" dirty="0" smtClean="0">
                <a:solidFill>
                  <a:srgbClr val="FFFF00"/>
                </a:solidFill>
              </a:rPr>
              <a:t>Строительство швейного цеха в с.Гроздь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8280920" cy="44644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y-KG" sz="3200" dirty="0" smtClean="0"/>
              <a:t>Индивидуальный предприниматель  </a:t>
            </a:r>
            <a:r>
              <a:rPr lang="ky-KG" sz="3200" dirty="0"/>
              <a:t>“Викленко” подготовила бизнес план на строительство швейного цеха в с.Гроздь. Сумма проекта 3527115 </a:t>
            </a:r>
            <a:r>
              <a:rPr lang="ky-KG" sz="3200" dirty="0" smtClean="0"/>
              <a:t>сом. </a:t>
            </a:r>
          </a:p>
          <a:p>
            <a:pPr algn="ctr"/>
            <a:r>
              <a:rPr lang="ky-KG" sz="3200" dirty="0"/>
              <a:t>РСК Банк выделяет деньги на строительство швейного цеха под 8% на 6 лет.</a:t>
            </a:r>
            <a:endParaRPr lang="ru-RU" sz="3200" dirty="0"/>
          </a:p>
          <a:p>
            <a:pPr algn="ctr"/>
            <a:r>
              <a:rPr lang="ky-KG" sz="3200" dirty="0" smtClean="0"/>
              <a:t>В </a:t>
            </a:r>
            <a:r>
              <a:rPr lang="ky-KG" sz="3200" dirty="0"/>
              <a:t>настоящее время </a:t>
            </a:r>
            <a:r>
              <a:rPr lang="ky-KG" sz="3200" dirty="0" smtClean="0"/>
              <a:t>из-за эпидемиологической ситуацией в стране проект временно приостановился. 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723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Открытие дневного стационара в </a:t>
            </a:r>
            <a:r>
              <a:rPr lang="ru-RU" sz="3200" dirty="0" err="1" smtClean="0">
                <a:solidFill>
                  <a:srgbClr val="FFFF00"/>
                </a:solidFill>
              </a:rPr>
              <a:t>с.Бирдик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3140968"/>
            <a:ext cx="7200800" cy="2808312"/>
          </a:xfrm>
        </p:spPr>
        <p:txBody>
          <a:bodyPr/>
          <a:lstStyle/>
          <a:p>
            <a:r>
              <a:rPr lang="ru-RU" dirty="0" smtClean="0"/>
              <a:t>Во время пика распространения </a:t>
            </a:r>
            <a:r>
              <a:rPr lang="en-US" dirty="0" smtClean="0"/>
              <a:t>COVID</a:t>
            </a:r>
            <a:r>
              <a:rPr lang="ru-RU" dirty="0" smtClean="0"/>
              <a:t>-19  и увеличения заболевших в </a:t>
            </a:r>
            <a:r>
              <a:rPr lang="ru-RU" dirty="0" err="1" smtClean="0"/>
              <a:t>с.Бирдик</a:t>
            </a:r>
            <a:r>
              <a:rPr lang="ru-RU" dirty="0" smtClean="0"/>
              <a:t> был открыт дневной стационар при активном участии местного населения. </a:t>
            </a:r>
          </a:p>
          <a:p>
            <a:r>
              <a:rPr lang="ru-RU" dirty="0" smtClean="0"/>
              <a:t>Также для предотвращения </a:t>
            </a:r>
            <a:r>
              <a:rPr lang="ru-RU" dirty="0" err="1" smtClean="0"/>
              <a:t>короновирусной</a:t>
            </a:r>
            <a:r>
              <a:rPr lang="ru-RU" dirty="0" smtClean="0"/>
              <a:t> инфекции с марта месяца 2020 года из местного бюджета было выделено 150 705 сом для приобретения СИЗ и проведение дезинфекции территории </a:t>
            </a:r>
            <a:r>
              <a:rPr lang="ru-RU" dirty="0" err="1" smtClean="0"/>
              <a:t>айылного</a:t>
            </a:r>
            <a:r>
              <a:rPr lang="ru-RU" dirty="0" smtClean="0"/>
              <a:t> аймака, а со стороны спонсоров было выделено 99 900 сом в виде кислородного концентратора и СИЗ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78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WhatsApp Image 2020-11-05 at 12.25.2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" y="1052736"/>
            <a:ext cx="4014208" cy="3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WhatsApp Image 2020-11-05 at 12.25.2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35152" cy="27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WhatsApp Image 2020-11-05 at 12.25.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" y="4144086"/>
            <a:ext cx="400580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WhatsApp Image 2020-11-05 at 12.25.2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4086"/>
            <a:ext cx="3547120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05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2060848"/>
            <a:ext cx="6620968" cy="3672408"/>
          </a:xfrm>
        </p:spPr>
        <p:txBody>
          <a:bodyPr/>
          <a:lstStyle/>
          <a:p>
            <a:pPr algn="ctr"/>
            <a:r>
              <a:rPr lang="ru-RU" sz="6000" dirty="0"/>
              <a:t>Спасибо за внимание!!</a:t>
            </a:r>
            <a:r>
              <a:rPr lang="ru-RU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1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FFFF00"/>
                </a:solidFill>
              </a:rPr>
              <a:t/>
            </a:r>
            <a:br>
              <a:rPr lang="ru-RU" sz="2700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330064"/>
          </a:xfrm>
          <a:ln>
            <a:solidFill>
              <a:schemeClr val="accent1"/>
            </a:solidFill>
          </a:ln>
        </p:spPr>
        <p:txBody>
          <a:bodyPr numCol="2">
            <a:noAutofit/>
          </a:bodyPr>
          <a:lstStyle/>
          <a:p>
            <a:pPr marL="365760" indent="-283464" algn="ctr">
              <a:defRPr/>
            </a:pPr>
            <a:endParaRPr lang="ru-RU" altLang="ru-RU" sz="1100" b="1" dirty="0">
              <a:ln w="3175">
                <a:noFill/>
              </a:ln>
              <a:latin typeface="Cambria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endParaRPr lang="ru-RU" altLang="ru-RU" sz="1200" b="1" dirty="0" smtClean="0">
              <a:ln w="3175">
                <a:noFill/>
              </a:ln>
              <a:latin typeface="Cambria" pitchFamily="18" charset="0"/>
            </a:endParaRPr>
          </a:p>
          <a:p>
            <a:pPr marL="365760" indent="-283464" algn="ctr">
              <a:buFont typeface="Wingdings 2"/>
              <a:buChar char=""/>
              <a:defRPr/>
            </a:pPr>
            <a:endParaRPr lang="ru-RU" altLang="ru-RU" sz="1100" b="1" dirty="0" smtClean="0">
              <a:ln w="3175">
                <a:noFill/>
              </a:ln>
              <a:latin typeface="Cambria" pitchFamily="18" charset="0"/>
            </a:endParaRPr>
          </a:p>
          <a:p>
            <a:pPr marL="365760" indent="-283464">
              <a:buFont typeface="Wingdings 2"/>
              <a:buChar char=""/>
              <a:defRPr/>
            </a:pPr>
            <a:endParaRPr lang="ru-RU" altLang="ru-RU" sz="600" b="1" dirty="0" smtClean="0">
              <a:ln w="3175">
                <a:noFill/>
              </a:ln>
              <a:solidFill>
                <a:srgbClr val="FFFF00"/>
              </a:solidFill>
              <a:latin typeface="Cambria" pitchFamily="18" charset="0"/>
            </a:endParaRPr>
          </a:p>
          <a:p>
            <a:endParaRPr lang="ru-RU" sz="600" dirty="0">
              <a:ln w="3175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1259632" y="404813"/>
            <a:ext cx="7416824" cy="935955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Cambria" pitchFamily="18" charset="0"/>
              </a:rPr>
              <a:t>Инфраструктура и ресурсы</a:t>
            </a:r>
            <a:endParaRPr lang="ru-RU" sz="2800" b="1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Школы – 3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ФАП – 2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Детские сады – 3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Птицефабрики </a:t>
            </a:r>
            <a:r>
              <a:rPr lang="ru-RU" sz="2400" b="1" dirty="0">
                <a:latin typeface="Cambria" pitchFamily="18" charset="0"/>
              </a:rPr>
              <a:t>– 2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Кирпичные заводы – 4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Карьеры – 1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Суд аксакалов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Молодежный комитет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Женский комитет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latin typeface="Cambria" pitchFamily="18" charset="0"/>
              </a:rPr>
              <a:t>АВП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Муниципальное предприятие – 1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8208912" cy="49685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</a:rPr>
              <a:t>	</a:t>
            </a:r>
            <a:r>
              <a:rPr lang="ru-RU" sz="4000" b="1" dirty="0" smtClean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24 января 2020 года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4000" b="1" dirty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сессии </a:t>
            </a:r>
            <a:r>
              <a:rPr lang="ru-RU" sz="4000" b="1" dirty="0" err="1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Грозденского</a:t>
            </a:r>
            <a:r>
              <a:rPr lang="ru-RU" sz="4000" b="1" dirty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айылного</a:t>
            </a:r>
            <a:r>
              <a:rPr lang="ru-RU" sz="4000" b="1" dirty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кенеша</a:t>
            </a:r>
            <a:r>
              <a:rPr lang="ru-RU" sz="4000" b="1" dirty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был утвержден </a:t>
            </a:r>
            <a:r>
              <a:rPr lang="ru-RU" sz="4000" b="1" dirty="0" smtClean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план социально-экономического развития 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 2020 год 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</a:rPr>
              <a:t>	</a:t>
            </a:r>
            <a:endParaRPr lang="ru-RU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3071811"/>
            <a:ext cx="547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476672"/>
            <a:ext cx="432048" cy="28803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FFFF"/>
                </a:solidFill>
              </a:rPr>
              <a:t/>
            </a:r>
            <a:br>
              <a:rPr lang="ru-RU" sz="2200" b="1" dirty="0">
                <a:solidFill>
                  <a:srgbClr val="FFFFFF"/>
                </a:solidFill>
              </a:rPr>
            </a:b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624" y="908720"/>
            <a:ext cx="6984776" cy="43204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После выявления рабочей группой </a:t>
            </a:r>
            <a:r>
              <a:rPr lang="ru-RU" sz="2800" dirty="0" err="1" smtClean="0"/>
              <a:t>Грозденского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айыл</a:t>
            </a:r>
            <a:r>
              <a:rPr lang="ru-RU" sz="2800" dirty="0" smtClean="0"/>
              <a:t> </a:t>
            </a:r>
            <a:r>
              <a:rPr lang="ru-RU" sz="2800" dirty="0" err="1" smtClean="0"/>
              <a:t>окмоту</a:t>
            </a:r>
            <a:r>
              <a:rPr lang="ru-RU" sz="2800" dirty="0" smtClean="0"/>
              <a:t> приоритетных вопросов, они были обсуждены на сессии </a:t>
            </a:r>
            <a:r>
              <a:rPr lang="ru-RU" sz="2800" dirty="0" err="1" smtClean="0"/>
              <a:t>айылного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кенеша</a:t>
            </a:r>
            <a:r>
              <a:rPr lang="ru-RU" sz="2800" dirty="0" smtClean="0"/>
              <a:t> и затем внесены в план социально-экономического развития 2020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458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52718"/>
            <a:ext cx="6552728" cy="103206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smtClean="0">
                <a:ln w="3175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ru-RU" altLang="ru-RU" sz="2000" b="1" smtClean="0">
                <a:ln w="3175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</a:br>
            <a:r>
              <a:rPr lang="ru-RU" altLang="ru-RU" sz="2000" b="1" smtClean="0">
                <a:ln w="3175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  <a:t>Приоритетные вопросы включенные в план 2020г.:</a:t>
            </a:r>
            <a:r>
              <a:rPr lang="ru-RU" sz="4400" smtClean="0">
                <a:ln w="3175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  <a:t/>
            </a:r>
            <a:br>
              <a:rPr lang="ru-RU" sz="4400" smtClean="0">
                <a:ln w="3175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</a:br>
            <a:endParaRPr lang="ru-RU" dirty="0">
              <a:ln w="3175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1412776"/>
            <a:ext cx="7815242" cy="4843563"/>
          </a:xfrm>
        </p:spPr>
        <p:txBody>
          <a:bodyPr>
            <a:noAutofit/>
          </a:bodyPr>
          <a:lstStyle/>
          <a:p>
            <a:pPr marL="790956" indent="-342900" algn="just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Установка трансформатора в новые жилмассивы с.Гроздь</a:t>
            </a:r>
          </a:p>
          <a:p>
            <a:pPr marL="790956" indent="-342900" algn="just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Строительство мини футбольного поля в с.Гроздь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Освещение улиц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Текущий ремонт ФАП с .Гроздь и с.Бирдик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Озеленение территории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Благоустройство парка с .Бирдик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Текущий ремонт школ и детских садов аймака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Ремонт санзулов в Грозденской средней школе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Обеспечение чистой питьевой водой жителей с.Лесное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Отсыпка и грейдирование дорог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Строительство швейного цеха в с.Гроздь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r>
              <a:rPr lang="ky-KG" sz="2000" smtClean="0">
                <a:latin typeface="Cambria" panose="02040503050406030204" pitchFamily="18" charset="0"/>
              </a:rPr>
              <a:t>Ремонт оросительных  сетей</a:t>
            </a:r>
          </a:p>
          <a:p>
            <a:pPr marL="790956" indent="-342900">
              <a:spcBef>
                <a:spcPts val="0"/>
              </a:spcBef>
              <a:buFont typeface="+mj-lt"/>
              <a:buAutoNum type="arabicPeriod"/>
            </a:pPr>
            <a:endParaRPr lang="ru-RU" sz="2000" smtClean="0">
              <a:latin typeface="Cambria" panose="02040503050406030204" pitchFamily="18" charset="0"/>
            </a:endParaRPr>
          </a:p>
          <a:p>
            <a:pPr indent="0">
              <a:spcBef>
                <a:spcPts val="0"/>
              </a:spcBef>
            </a:pPr>
            <a:endParaRPr lang="ru-RU" sz="900" smtClean="0">
              <a:solidFill>
                <a:srgbClr val="00FF00"/>
              </a:solidFill>
              <a:latin typeface="Cambria" panose="02040503050406030204" pitchFamily="18" charset="0"/>
            </a:endParaRPr>
          </a:p>
          <a:p>
            <a:pPr indent="0">
              <a:spcBef>
                <a:spcPts val="0"/>
              </a:spcBef>
            </a:pPr>
            <a:endParaRPr lang="ru-RU" sz="800" dirty="0">
              <a:solidFill>
                <a:srgbClr val="00FF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424936" cy="42484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объявлением 2020 года «Годом развития регионов,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и поддержки детей» были приложены максимальные усилия для социально-экономического развития аймака и поддержки детей</a:t>
            </a: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57166"/>
            <a:ext cx="6984776" cy="6955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исполнение </a:t>
            </a:r>
            <a:r>
              <a:rPr lang="ru-RU" sz="1800" b="1" dirty="0">
                <a:solidFill>
                  <a:srgbClr val="FFFF00"/>
                </a:solidFill>
              </a:rPr>
              <a:t>доходной части местного бюджета за </a:t>
            </a:r>
            <a:r>
              <a:rPr lang="ru-RU" sz="1800" b="1" dirty="0" smtClean="0">
                <a:solidFill>
                  <a:srgbClr val="FFFF00"/>
                </a:solidFill>
              </a:rPr>
              <a:t>9 месяцев </a:t>
            </a:r>
            <a:r>
              <a:rPr lang="ru-RU" sz="1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2020 года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endParaRPr lang="ru-RU" sz="18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4453227"/>
              </p:ext>
            </p:extLst>
          </p:nvPr>
        </p:nvGraphicFramePr>
        <p:xfrm>
          <a:off x="755576" y="1340768"/>
          <a:ext cx="7848874" cy="52571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3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4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6450"/>
                <a:gridCol w="526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96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Доходы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2019-г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План на 9 месяцев 2020г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Факт за 9 месяцев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%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(+/-)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Темп роста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786" marR="33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066">
                <a:tc>
                  <a:txBody>
                    <a:bodyPr/>
                    <a:lstStyle/>
                    <a:p>
                      <a:r>
                        <a:rPr lang="ru-RU" sz="1050" b="1" baseline="0" dirty="0" smtClean="0">
                          <a:latin typeface="Cambria" panose="02040503050406030204" pitchFamily="18" charset="0"/>
                        </a:rPr>
                        <a:t>Общие доходы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6454,3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6441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5167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80,2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1273,9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latin typeface="Cambria" panose="02040503050406030204" pitchFamily="18" charset="0"/>
                        </a:rPr>
                        <a:t>80,1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Налоговые доходы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4687,5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4590,2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3914,7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85,3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675,5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83,5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Подоходный</a:t>
                      </a:r>
                      <a:r>
                        <a:rPr lang="ru-RU" sz="1000" b="1" baseline="0" dirty="0" smtClean="0">
                          <a:latin typeface="Cambria" panose="02040503050406030204" pitchFamily="18" charset="0"/>
                        </a:rPr>
                        <a:t> налог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1416,3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1307,2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1368,6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104,7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61,5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96,6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06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Налог по специальным режимам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529,5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248,3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415,5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167,3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167,2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78,5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68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Единый налог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-29,5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34,3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83,5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243,4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49,2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-283,1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06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Налог на основе обязательного патента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27,5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5,7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17,6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308,8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11,9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64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06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Налог на основе добровольного патента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0" dirty="0" smtClean="0">
                          <a:latin typeface="Cambria" panose="02040503050406030204" pitchFamily="18" charset="0"/>
                        </a:rPr>
                        <a:t>531,5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208,3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314,4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150,9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106,1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Cambria" panose="02040503050406030204" pitchFamily="18" charset="0"/>
                        </a:rPr>
                        <a:t>59,2</a:t>
                      </a:r>
                      <a:endParaRPr lang="ru-RU" sz="1000" b="0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2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Налог</a:t>
                      </a:r>
                      <a:r>
                        <a:rPr lang="ru-RU" sz="1000" b="1" baseline="0" dirty="0" smtClean="0">
                          <a:latin typeface="Cambria" panose="02040503050406030204" pitchFamily="18" charset="0"/>
                        </a:rPr>
                        <a:t> на собственность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2229,1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2447,7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1344,8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74,3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-629,1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81,6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598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Налог</a:t>
                      </a:r>
                      <a:r>
                        <a:rPr lang="ru-RU" sz="1000" b="1" baseline="0" dirty="0" smtClean="0">
                          <a:latin typeface="Cambria" panose="02040503050406030204" pitchFamily="18" charset="0"/>
                        </a:rPr>
                        <a:t> на имущество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1366,7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1371,5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1032,9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75,3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-338,6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75,6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8167215"/>
              </p:ext>
            </p:extLst>
          </p:nvPr>
        </p:nvGraphicFramePr>
        <p:xfrm>
          <a:off x="12492880" y="-24294079"/>
          <a:ext cx="833120" cy="1877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62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уточн</a:t>
                      </a:r>
                      <a:r>
                        <a:rPr lang="ru-RU" sz="1000" dirty="0" smtClean="0"/>
                        <a:t>.</a:t>
                      </a:r>
                      <a:r>
                        <a:rPr lang="ru-RU" sz="1000" baseline="0" dirty="0" smtClean="0"/>
                        <a:t> План (тыс.сом)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</a:t>
                      </a:r>
                      <a:r>
                        <a:rPr lang="ru-RU" sz="1000" baseline="0" dirty="0" smtClean="0"/>
                        <a:t> (тыс.сом)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6958"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9878">
                <a:tc>
                  <a:txBody>
                    <a:bodyPr/>
                    <a:lstStyle/>
                    <a:p>
                      <a:endParaRPr lang="ru-RU" sz="10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2054"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1823,8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anose="02040503050406030204" pitchFamily="18" charset="0"/>
                        </a:rPr>
                        <a:t>1659,1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00" b="1" dirty="0" smtClean="0">
                          <a:latin typeface="Cambria" panose="02040503050406030204" pitchFamily="18" charset="0"/>
                        </a:rPr>
                        <a:t>104,9</a:t>
                      </a:r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6757"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305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749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8675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56511">
                <a:tc>
                  <a:txBody>
                    <a:bodyPr/>
                    <a:lstStyle/>
                    <a:p>
                      <a:endParaRPr lang="ru-RU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anose="02040503050406030204" pitchFamily="18" charset="0"/>
                      </a:endParaRPr>
                    </a:p>
                  </a:txBody>
                  <a:tcPr marL="33786" marR="3378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6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96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исполнение доходной части местного бюджета за </a:t>
            </a:r>
            <a:r>
              <a:rPr lang="ru-RU" sz="2400" b="1" dirty="0" smtClean="0">
                <a:solidFill>
                  <a:srgbClr val="FFFF00"/>
                </a:solidFill>
              </a:rPr>
              <a:t>9 месяцев </a:t>
            </a:r>
            <a:r>
              <a:rPr lang="ru-RU" sz="24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2020 года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8984723"/>
              </p:ext>
            </p:extLst>
          </p:nvPr>
        </p:nvGraphicFramePr>
        <p:xfrm>
          <a:off x="611560" y="1052736"/>
          <a:ext cx="7848872" cy="578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7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290"/>
                <a:gridCol w="5413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7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факт 2019-г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План на 9 месяцев 2020 года (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Факт за 9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месяцев 2020года</a:t>
                      </a:r>
                      <a:endParaRPr lang="ru-RU" sz="105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тыс.сом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1050" b="1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%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(+/-)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Темп роста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33115" marR="3311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Налог на недвижимое имущество</a:t>
                      </a:r>
                      <a:endParaRPr lang="ru-RU" sz="1050" b="0" dirty="0" smtClean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663,2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641,5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389,9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60,8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-251,4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58,8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Налог на недвижимое имущество используемое для осуществления предпринимательской</a:t>
                      </a:r>
                      <a:r>
                        <a:rPr lang="ru-RU" sz="1050" b="0" baseline="0" dirty="0" smtClean="0">
                          <a:latin typeface="Cambria" panose="02040503050406030204" pitchFamily="18" charset="0"/>
                        </a:rPr>
                        <a:t> деятельности 1 группы</a:t>
                      </a:r>
                      <a:endParaRPr lang="ru-RU" sz="1050" b="0" dirty="0" smtClean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Налог на недвижимое имущество используемое для осуществления предпринимательской</a:t>
                      </a:r>
                      <a:r>
                        <a:rPr lang="ru-RU" sz="1050" b="0" baseline="0" dirty="0" smtClean="0">
                          <a:latin typeface="Cambria" panose="02040503050406030204" pitchFamily="18" charset="0"/>
                        </a:rPr>
                        <a:t> деятельности 2 группы</a:t>
                      </a:r>
                      <a:endParaRPr lang="ru-RU" sz="1050" b="0" dirty="0" smtClean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661,5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641,2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384,5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60,1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-255,6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58,3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Налог на недвижимое имущество используемое для осуществления предпринимательской</a:t>
                      </a:r>
                      <a:r>
                        <a:rPr lang="ru-RU" sz="1050" b="0" baseline="0" dirty="0" smtClean="0">
                          <a:latin typeface="Cambria" panose="02040503050406030204" pitchFamily="18" charset="0"/>
                        </a:rPr>
                        <a:t> деятельности 3группы</a:t>
                      </a:r>
                      <a:endParaRPr lang="ru-RU" sz="1050" b="0" dirty="0" smtClean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1,7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0,3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4,4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1500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4,2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264,7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77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Налог на движимое имущество, из них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latin typeface="Cambria" panose="02040503050406030204" pitchFamily="18" charset="0"/>
                        </a:rPr>
                        <a:t>703,5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730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642,8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88,1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-87,2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latin typeface="Cambria" panose="02040503050406030204" pitchFamily="18" charset="0"/>
                        </a:rPr>
                        <a:t>91,4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77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Налог на транспорт с юридических лиц 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36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130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63,1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48,6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-66,8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175,6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806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Налог на транспорт с физических лиц 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667,5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600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579,6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96,6 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-20,4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86,8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80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Земельный</a:t>
                      </a:r>
                      <a:r>
                        <a:rPr lang="ru-RU" sz="1050" b="1" baseline="0" dirty="0" smtClean="0">
                          <a:latin typeface="Cambria" panose="02040503050406030204" pitchFamily="18" charset="0"/>
                        </a:rPr>
                        <a:t> налог</a:t>
                      </a:r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: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1" dirty="0" smtClean="0">
                          <a:latin typeface="Cambria" panose="02040503050406030204" pitchFamily="18" charset="0"/>
                        </a:rPr>
                        <a:t>862,4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1076,2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785,6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73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-290,5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Cambria" panose="02040503050406030204" pitchFamily="18" charset="0"/>
                        </a:rPr>
                        <a:t>91,1</a:t>
                      </a:r>
                      <a:endParaRPr lang="ru-RU" sz="1050" b="1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0073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Земельный налог за пользование</a:t>
                      </a:r>
                      <a:r>
                        <a:rPr lang="ru-RU" sz="1050" b="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приусадебных и садово-огородными участками 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79,6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79,3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89,4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112,7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10,1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112,3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481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Земельный налог за пользование сельскохозяйственными угодьями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348,2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347,5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394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113,4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46,6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113,2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2503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Земельный налог за использование земель населенных пунктов и земель несельскохозяйственного назначения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050" b="0" dirty="0" smtClean="0">
                          <a:latin typeface="Cambria" panose="02040503050406030204" pitchFamily="18" charset="0"/>
                        </a:rPr>
                        <a:t>434,6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649,4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302,2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46,5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-347,2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Cambria" panose="02040503050406030204" pitchFamily="18" charset="0"/>
                        </a:rPr>
                        <a:t>69,5</a:t>
                      </a:r>
                      <a:endParaRPr lang="ru-RU" sz="1050" b="0" dirty="0">
                        <a:latin typeface="Cambria" panose="02040503050406030204" pitchFamily="18" charset="0"/>
                      </a:endParaRPr>
                    </a:p>
                  </a:txBody>
                  <a:tcPr marL="33115" marR="33115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4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7747</TotalTime>
  <Words>1169</Words>
  <Application>Microsoft Office PowerPoint</Application>
  <PresentationFormat>Экран (4:3)</PresentationFormat>
  <Paragraphs>370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 </vt:lpstr>
      <vt:lpstr>            </vt:lpstr>
      <vt:lpstr> </vt:lpstr>
      <vt:lpstr>Презентация PowerPoint</vt:lpstr>
      <vt:lpstr> </vt:lpstr>
      <vt:lpstr> Приоритетные вопросы включенные в план 2020г.: </vt:lpstr>
      <vt:lpstr>Презентация PowerPoint</vt:lpstr>
      <vt:lpstr>исполнение доходной части местного бюджета за 9 месяцев 2020 года </vt:lpstr>
      <vt:lpstr>исполнение доходной части местного бюджета за 9 месяцев 2020 года </vt:lpstr>
      <vt:lpstr>исполнение доходной части местного бюджета за 9 месяцев 2020 года </vt:lpstr>
      <vt:lpstr>Аграрный сектор</vt:lpstr>
      <vt:lpstr>Освещение улиц</vt:lpstr>
      <vt:lpstr>Отсыпка улиц</vt:lpstr>
      <vt:lpstr>Озеленение территории</vt:lpstr>
      <vt:lpstr>Текущий ремонт ФАП с.Гроздь и с.Бирдик</vt:lpstr>
      <vt:lpstr>Текущий ремонт школ и детских садов аймака</vt:lpstr>
      <vt:lpstr>Ремонт санузлов в Грозденской средней школе</vt:lpstr>
      <vt:lpstr>Инвестиции</vt:lpstr>
      <vt:lpstr>По проекту АРИС </vt:lpstr>
      <vt:lpstr>По проекту АРИС </vt:lpstr>
      <vt:lpstr>Инвестиции</vt:lpstr>
      <vt:lpstr>Инвестиции</vt:lpstr>
      <vt:lpstr>Инвестиции</vt:lpstr>
      <vt:lpstr>Презентация PowerPoint</vt:lpstr>
      <vt:lpstr>Установка трансформатора на новостройки с.Гроздь </vt:lpstr>
      <vt:lpstr>Строительство швейного цеха в с.Гроздь</vt:lpstr>
      <vt:lpstr>Открытие дневного стационара в с.Бирдик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Грозденского АО по исполнению плана социально-экономического развития айылного округа на 2015 год. План СЭР на 2016 год.</dc:title>
  <dc:creator>Anara</dc:creator>
  <cp:lastModifiedBy>Admin</cp:lastModifiedBy>
  <cp:revision>988</cp:revision>
  <cp:lastPrinted>2019-11-18T09:17:15Z</cp:lastPrinted>
  <dcterms:created xsi:type="dcterms:W3CDTF">2016-02-16T12:13:25Z</dcterms:created>
  <dcterms:modified xsi:type="dcterms:W3CDTF">2020-11-05T09:59:23Z</dcterms:modified>
</cp:coreProperties>
</file>